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4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002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2311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91015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889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8315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0157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1892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90149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388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597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716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929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353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46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9045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9783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344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6E0FB-3C0F-4C1F-B973-32956CD86C68}" type="datetimeFigureOut">
              <a:rPr lang="es-MX" smtClean="0"/>
              <a:t>16/06/2022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D8692-9657-454A-A9DB-7CEB649B4EE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919051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  <p:sldLayoutId id="214748391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7509" y="1750323"/>
            <a:ext cx="8433690" cy="2387600"/>
          </a:xfrm>
        </p:spPr>
        <p:txBody>
          <a:bodyPr>
            <a:normAutofit/>
          </a:bodyPr>
          <a:lstStyle/>
          <a:p>
            <a:pPr algn="ctr"/>
            <a:r>
              <a:rPr lang="es-MX" dirty="0" smtClean="0"/>
              <a:t>Capitulo II. </a:t>
            </a:r>
            <a:br>
              <a:rPr lang="es-MX" dirty="0" smtClean="0"/>
            </a:br>
            <a:r>
              <a:rPr lang="es-MX" dirty="0" smtClean="0"/>
              <a:t>El camino hacia la Ciencia Normal</a:t>
            </a:r>
            <a:endParaRPr lang="es-MX" b="1" dirty="0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420748" y="4945791"/>
            <a:ext cx="4254981" cy="7013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3200" b="1" dirty="0" smtClean="0">
                <a:solidFill>
                  <a:schemeClr val="bg1"/>
                </a:solidFill>
              </a:rPr>
              <a:t>Maestría: Auditoría</a:t>
            </a:r>
            <a:endParaRPr lang="es-MX" sz="3200" b="1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7179933" y="5393076"/>
            <a:ext cx="5812201" cy="7013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600" b="1" dirty="0">
                <a:solidFill>
                  <a:schemeClr val="tx1"/>
                </a:solidFill>
              </a:rPr>
              <a:t>I</a:t>
            </a:r>
            <a:r>
              <a:rPr lang="es-MX" sz="1600" b="1" dirty="0" smtClean="0">
                <a:solidFill>
                  <a:schemeClr val="tx1"/>
                </a:solidFill>
              </a:rPr>
              <a:t>ntegrantes: 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Pablo Juárez Ramírez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Edgar Benjamín Castañeda Cuevas</a:t>
            </a:r>
          </a:p>
          <a:p>
            <a:r>
              <a:rPr lang="es-MX" sz="1800" dirty="0" smtClean="0">
                <a:solidFill>
                  <a:schemeClr val="tx1"/>
                </a:solidFill>
              </a:rPr>
              <a:t>Rubi Estefany Saavedra Toledo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6192354" y="385285"/>
            <a:ext cx="5324168" cy="7013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4000" b="1" dirty="0">
                <a:solidFill>
                  <a:schemeClr val="bg1"/>
                </a:solidFill>
              </a:rPr>
              <a:t>Materia: Seminario de Investigación en Ciencias de la Administración </a:t>
            </a:r>
          </a:p>
        </p:txBody>
      </p:sp>
      <p:pic>
        <p:nvPicPr>
          <p:cNvPr id="1026" name="Picture 2" descr="Lo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152" y="2633069"/>
            <a:ext cx="1504854" cy="150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041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083" y="1044590"/>
            <a:ext cx="9601196" cy="3318936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MX" sz="7000" b="1" dirty="0" smtClean="0"/>
              <a:t>1</a:t>
            </a:r>
            <a:r>
              <a:rPr lang="es-MX" sz="7700" b="1" dirty="0" smtClean="0"/>
              <a:t>.- Ciencia Normal</a:t>
            </a:r>
          </a:p>
          <a:p>
            <a:pPr marL="0" indent="0" algn="ctr">
              <a:buNone/>
            </a:pPr>
            <a:endParaRPr lang="es-MX" sz="5400" dirty="0" smtClean="0"/>
          </a:p>
          <a:p>
            <a:pPr marL="0" indent="0" algn="just">
              <a:buNone/>
            </a:pPr>
            <a:endParaRPr lang="es-MX" sz="5400" dirty="0" smtClean="0"/>
          </a:p>
          <a:p>
            <a:pPr marL="0" indent="0" algn="just">
              <a:buNone/>
            </a:pPr>
            <a:r>
              <a:rPr lang="es-MX" sz="5400" dirty="0" smtClean="0"/>
              <a:t>Investigación </a:t>
            </a:r>
            <a:r>
              <a:rPr lang="es-MX" sz="5400" dirty="0"/>
              <a:t>basada firmemente en una o más realizaciones científicas pasadas, realizaciones que alguna comunidad científica particular </a:t>
            </a:r>
            <a:r>
              <a:rPr lang="es-MX" sz="5400" dirty="0" smtClean="0"/>
              <a:t>reconoce.</a:t>
            </a:r>
            <a:endParaRPr lang="es-MX" sz="5400" dirty="0"/>
          </a:p>
          <a:p>
            <a:pPr marL="0" indent="0" algn="ctr">
              <a:buNone/>
            </a:pPr>
            <a:endParaRPr lang="es-MX" sz="5400" dirty="0"/>
          </a:p>
        </p:txBody>
      </p:sp>
      <p:pic>
        <p:nvPicPr>
          <p:cNvPr id="4" name="Picture 2" descr="Lo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146" y="568295"/>
            <a:ext cx="1504854" cy="150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La Edad Media no fue una época tan oscura para la Ciencia como pare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97" y="4234880"/>
            <a:ext cx="3300271" cy="1857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404683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341333" y="1082094"/>
            <a:ext cx="9601196" cy="36218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s-MX" sz="5400" b="1" dirty="0" smtClean="0"/>
          </a:p>
          <a:p>
            <a:pPr marL="0" indent="0" algn="ctr">
              <a:buNone/>
            </a:pPr>
            <a:r>
              <a:rPr lang="es-MX" sz="24000" b="1" dirty="0" smtClean="0"/>
              <a:t>2</a:t>
            </a:r>
            <a:r>
              <a:rPr lang="es-MX" sz="17600" b="1" dirty="0" smtClean="0"/>
              <a:t>.- </a:t>
            </a:r>
            <a:r>
              <a:rPr lang="es-MX" sz="21600" b="1" dirty="0" smtClean="0"/>
              <a:t>Paradigmas</a:t>
            </a:r>
          </a:p>
          <a:p>
            <a:pPr marL="0" indent="0" algn="ctr">
              <a:buNone/>
            </a:pPr>
            <a:endParaRPr lang="es-MX" sz="9600" b="1" dirty="0"/>
          </a:p>
          <a:p>
            <a:pPr marL="0" indent="0">
              <a:buNone/>
            </a:pPr>
            <a:r>
              <a:rPr lang="es-MX" sz="11200" dirty="0" smtClean="0"/>
              <a:t>* Ley o Teoría</a:t>
            </a:r>
            <a:r>
              <a:rPr lang="es-MX" sz="11200" dirty="0"/>
              <a:t> </a:t>
            </a:r>
            <a:r>
              <a:rPr lang="es-MX" sz="11200" dirty="0" smtClean="0"/>
              <a:t>aceptaba que ilustra a muchas de sus aplicaciones.</a:t>
            </a:r>
          </a:p>
          <a:p>
            <a:pPr marL="0" indent="0" algn="ctr">
              <a:buNone/>
            </a:pPr>
            <a:endParaRPr lang="es-MX" sz="11200" dirty="0"/>
          </a:p>
          <a:p>
            <a:pPr marL="0" indent="0">
              <a:buNone/>
            </a:pPr>
            <a:r>
              <a:rPr lang="es-MX" sz="11200" dirty="0" smtClean="0"/>
              <a:t>* Se comparan con experimentos y observaciones.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s-MX" sz="11200" dirty="0"/>
          </a:p>
          <a:p>
            <a:pPr marL="0" indent="0">
              <a:buNone/>
            </a:pPr>
            <a:r>
              <a:rPr lang="es-MX" sz="11200" dirty="0" smtClean="0"/>
              <a:t>* Definen problemas y métodos para generación sucesivos de científicos, compartiendo reglas y normas para la práctica científica. </a:t>
            </a:r>
          </a:p>
        </p:txBody>
      </p:sp>
      <p:pic>
        <p:nvPicPr>
          <p:cNvPr id="6" name="Picture 2" descr="Lo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146" y="553546"/>
            <a:ext cx="1504854" cy="150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708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5120" y="747095"/>
            <a:ext cx="9601196" cy="3318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MX" sz="6600" dirty="0" smtClean="0"/>
              <a:t>3</a:t>
            </a:r>
            <a:r>
              <a:rPr lang="es-MX" sz="4400" dirty="0" smtClean="0"/>
              <a:t>.- </a:t>
            </a:r>
            <a:r>
              <a:rPr lang="es-MX" sz="4400" b="1" dirty="0" smtClean="0"/>
              <a:t>La diversificación </a:t>
            </a:r>
          </a:p>
          <a:p>
            <a:pPr algn="just"/>
            <a:endParaRPr lang="es-MX" sz="3600" dirty="0" smtClean="0"/>
          </a:p>
          <a:p>
            <a:pPr marL="0" indent="0" algn="just">
              <a:buNone/>
            </a:pPr>
            <a:r>
              <a:rPr lang="es-MX" sz="3600" dirty="0"/>
              <a:t>D</a:t>
            </a:r>
            <a:r>
              <a:rPr lang="es-MX" sz="3600" dirty="0" smtClean="0"/>
              <a:t>e ideas/teorías, y su comprobación, a través del experimento y  observaciones, esto lleva a la transformación de los paradigmas o la revolución científica y transición sucesiva de un paradigma a otro.</a:t>
            </a:r>
            <a:endParaRPr lang="es-MX" sz="5400" dirty="0"/>
          </a:p>
        </p:txBody>
      </p:sp>
      <p:pic>
        <p:nvPicPr>
          <p:cNvPr id="4" name="Picture 2" descr="Lo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146" y="577763"/>
            <a:ext cx="1504854" cy="150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6803" y="5010769"/>
            <a:ext cx="2982630" cy="1689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647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400" b="1" dirty="0" smtClean="0"/>
              <a:t>4.- Escuelas</a:t>
            </a:r>
            <a:endParaRPr lang="es-MX" sz="4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sz="3600" dirty="0"/>
              <a:t>Teorías </a:t>
            </a:r>
            <a:r>
              <a:rPr lang="es-MX" sz="3600" dirty="0" smtClean="0"/>
              <a:t>aceptadas </a:t>
            </a:r>
            <a:r>
              <a:rPr lang="es-MX" sz="3600" dirty="0"/>
              <a:t>por un grupo de científicos, </a:t>
            </a:r>
            <a:r>
              <a:rPr lang="es-MX" sz="3600" dirty="0" smtClean="0"/>
              <a:t>que llevaron a cabo contribuciones importantes al cuerpo de conceptos, fenómenos y técnicas.</a:t>
            </a:r>
          </a:p>
          <a:p>
            <a:pPr algn="ctr"/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Picture 2" descr="Lo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146" y="541270"/>
            <a:ext cx="1504854" cy="150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¿Qué es un cambio de paradigma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6" y="4627378"/>
            <a:ext cx="3225253" cy="1811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75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697815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s-MX" sz="4400" b="1" dirty="0" smtClean="0"/>
              <a:t>5.- Síntesis</a:t>
            </a:r>
            <a:endParaRPr lang="es-MX" sz="4400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295402" y="3096067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s-MX" b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085950" y="4399934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MX" sz="3200" dirty="0" smtClean="0"/>
              <a:t>*En el desarrollo de una ciencia natural, cuando un individuo o grupo produce, por primera vez, una síntesis capaz de atraer a la mayoría de los profesionales de la generación siguiente, las escuelas más antiguas desaparecen. </a:t>
            </a:r>
            <a:endParaRPr lang="es-MX" sz="32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085950" y="2202669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es-MX" sz="3200" dirty="0" smtClean="0"/>
              <a:t>*El surgimiento de un paradigma afecta la estructura del grupo que practica en ese campo.</a:t>
            </a:r>
            <a:endParaRPr lang="es-MX" sz="3200" dirty="0"/>
          </a:p>
        </p:txBody>
      </p:sp>
      <p:pic>
        <p:nvPicPr>
          <p:cNvPr id="7" name="Picture 2" descr="Log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146" y="496828"/>
            <a:ext cx="1504854" cy="1504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48763"/>
      </p:ext>
    </p:extLst>
  </p:cSld>
  <p:clrMapOvr>
    <a:masterClrMapping/>
  </p:clrMapOvr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116</TotalTime>
  <Words>224</Words>
  <Application>Microsoft Office PowerPoint</Application>
  <PresentationFormat>Panorámica</PresentationFormat>
  <Paragraphs>28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Trebuchet MS</vt:lpstr>
      <vt:lpstr>Berlín</vt:lpstr>
      <vt:lpstr>Capitulo II.  El camino hacia la Ciencia Normal</vt:lpstr>
      <vt:lpstr>Presentación de PowerPoint</vt:lpstr>
      <vt:lpstr>Presentación de PowerPoint</vt:lpstr>
      <vt:lpstr>Presentación de PowerPoint</vt:lpstr>
      <vt:lpstr>4.- Escuelas</vt:lpstr>
      <vt:lpstr>5.- Síntesis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1.-</dc:title>
  <dc:creator>Dirección General de Recursos Materiales y Servicios</dc:creator>
  <cp:lastModifiedBy>Usuario</cp:lastModifiedBy>
  <cp:revision>13</cp:revision>
  <dcterms:created xsi:type="dcterms:W3CDTF">2022-06-16T15:14:58Z</dcterms:created>
  <dcterms:modified xsi:type="dcterms:W3CDTF">2022-06-16T19:34:43Z</dcterms:modified>
</cp:coreProperties>
</file>